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80" r:id="rId2"/>
    <p:sldId id="281" r:id="rId3"/>
    <p:sldId id="284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9" r:id="rId12"/>
    <p:sldId id="300" r:id="rId13"/>
    <p:sldId id="283" r:id="rId14"/>
    <p:sldId id="298" r:id="rId15"/>
    <p:sldId id="282" r:id="rId16"/>
    <p:sldId id="285" r:id="rId17"/>
    <p:sldId id="286" r:id="rId18"/>
    <p:sldId id="287" r:id="rId19"/>
    <p:sldId id="278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D3E8"/>
    <a:srgbClr val="78C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C6043-2AC7-4C26-8E1C-2505B3F559E2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29823-4535-4AEA-9465-5CE50D90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1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29823-4535-4AEA-9465-5CE50D90D7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8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29823-4535-4AEA-9465-5CE50D90D75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3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29823-4535-4AEA-9465-5CE50D90D75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3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7EA8-8140-AA41-AEA3-5FFCF45459A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E7039-0615-804A-A36E-C61ED5793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ekretariatpmu@yahoo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WRAP UP SESSION</a:t>
            </a:r>
            <a:endParaRPr lang="id-ID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80103"/>
            <a:ext cx="9144000" cy="54009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Candara" panose="020E0502030303020204" pitchFamily="34" charset="0"/>
              </a:rPr>
              <a:t>Lokakarya</a:t>
            </a:r>
            <a:r>
              <a:rPr lang="en-US" b="1" dirty="0" smtClean="0">
                <a:latin typeface="Candara" panose="020E0502030303020204" pitchFamily="34" charset="0"/>
              </a:rPr>
              <a:t> </a:t>
            </a:r>
            <a:r>
              <a:rPr lang="en-US" b="1" dirty="0" err="1" smtClean="0">
                <a:latin typeface="Candara" panose="020E0502030303020204" pitchFamily="34" charset="0"/>
              </a:rPr>
              <a:t>Peran</a:t>
            </a:r>
            <a:r>
              <a:rPr lang="en-US" b="1" dirty="0" smtClean="0">
                <a:latin typeface="Candara" panose="020E0502030303020204" pitchFamily="34" charset="0"/>
              </a:rPr>
              <a:t> </a:t>
            </a:r>
            <a:r>
              <a:rPr lang="en-US" b="1" dirty="0" err="1" smtClean="0">
                <a:latin typeface="Candara" panose="020E0502030303020204" pitchFamily="34" charset="0"/>
              </a:rPr>
              <a:t>Provinsi</a:t>
            </a:r>
            <a:endParaRPr lang="en-US" b="1" dirty="0" smtClean="0">
              <a:latin typeface="Candara" panose="020E0502030303020204" pitchFamily="34" charset="0"/>
            </a:endParaRPr>
          </a:p>
          <a:p>
            <a:r>
              <a:rPr lang="en-US" b="1" dirty="0" err="1" smtClean="0">
                <a:latin typeface="Candara" panose="020E0502030303020204" pitchFamily="34" charset="0"/>
              </a:rPr>
              <a:t>Batam</a:t>
            </a:r>
            <a:r>
              <a:rPr lang="en-US" b="1" smtClean="0">
                <a:latin typeface="Candara" panose="020E0502030303020204" pitchFamily="34" charset="0"/>
              </a:rPr>
              <a:t>, 28-30 </a:t>
            </a:r>
            <a:r>
              <a:rPr lang="en-US" b="1" dirty="0" err="1" smtClean="0">
                <a:latin typeface="Candara" panose="020E0502030303020204" pitchFamily="34" charset="0"/>
              </a:rPr>
              <a:t>Oktober</a:t>
            </a:r>
            <a:r>
              <a:rPr lang="en-US" b="1" dirty="0" smtClean="0">
                <a:latin typeface="Candara" panose="020E0502030303020204" pitchFamily="34" charset="0"/>
              </a:rPr>
              <a:t> 2015</a:t>
            </a:r>
            <a:endParaRPr lang="id-ID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0682" y="948019"/>
          <a:ext cx="8985998" cy="49619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580"/>
                <a:gridCol w="1431467"/>
                <a:gridCol w="447833"/>
                <a:gridCol w="2095222"/>
                <a:gridCol w="565124"/>
                <a:gridCol w="712175"/>
                <a:gridCol w="857250"/>
                <a:gridCol w="635374"/>
                <a:gridCol w="844737"/>
                <a:gridCol w="1162236"/>
              </a:tblGrid>
              <a:tr h="35652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No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Provinsi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Kabupaten/Kota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Surat Minat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Persetujuan DPRD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Rekomendasi Provinsi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u="none" strike="noStrike">
                          <a:effectLst/>
                        </a:rPr>
                        <a:t>SK/Draft Pokja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RKA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Keterangan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</a:tr>
              <a:tr h="191894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 smtClean="0">
                          <a:effectLst/>
                        </a:rPr>
                        <a:t>18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Papua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Jayapura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Kota Jayapura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Asmat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Waropen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Boven Digoel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Yapen Waropen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Biak Numfor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Pegunungan Bintang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Mappi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Yahukimo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Supiori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Lanny Jaya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Dogiyai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Intan Jaya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Deiyai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Paniai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Puncak Jaya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Tolikara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Sarmi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Memberamo Raya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Nduga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Mamberamo Tengah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Yalimo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  <a:tr h="1918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Baru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Puncak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3" marR="6323" marT="632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9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82109" y="1220623"/>
          <a:ext cx="8078999" cy="4666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385"/>
                <a:gridCol w="1358261"/>
                <a:gridCol w="1146583"/>
                <a:gridCol w="1217142"/>
                <a:gridCol w="1023105"/>
                <a:gridCol w="1058384"/>
                <a:gridCol w="1217139"/>
              </a:tblGrid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Provinsi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Target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Kabupaten</a:t>
                      </a:r>
                      <a:r>
                        <a:rPr lang="en-US" sz="1400" baseline="0" dirty="0" smtClean="0"/>
                        <a:t>/Kota ( </a:t>
                      </a:r>
                      <a:r>
                        <a:rPr lang="en-US" sz="1400" baseline="0" dirty="0" err="1" smtClean="0"/>
                        <a:t>Baru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Pemutakhiran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Surat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Minat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Persetujuan</a:t>
                      </a:r>
                      <a:r>
                        <a:rPr lang="en-US" sz="1400" baseline="0" dirty="0" smtClean="0"/>
                        <a:t> DPRD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RKA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SK Pokja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Rekomendasi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Provinsi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Sumatera Utara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17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3994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Sumatera</a:t>
                      </a:r>
                      <a:r>
                        <a:rPr lang="en-US" sz="1400" baseline="0" dirty="0" smtClean="0"/>
                        <a:t> Barat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3994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Bengkulu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Jambi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Sumatera Selatan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Banten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Lampung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1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25365"/>
              </p:ext>
            </p:extLst>
          </p:nvPr>
        </p:nvGraphicFramePr>
        <p:xfrm>
          <a:off x="652669" y="696913"/>
          <a:ext cx="8078999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385"/>
                <a:gridCol w="1358261"/>
                <a:gridCol w="1146583"/>
                <a:gridCol w="1217142"/>
                <a:gridCol w="1023105"/>
                <a:gridCol w="1058384"/>
                <a:gridCol w="1217139"/>
              </a:tblGrid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Provinsi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Target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Kabupaten</a:t>
                      </a:r>
                      <a:r>
                        <a:rPr lang="en-US" sz="1400" baseline="0" dirty="0" smtClean="0"/>
                        <a:t>/Kota ( </a:t>
                      </a:r>
                      <a:r>
                        <a:rPr lang="en-US" sz="1400" baseline="0" dirty="0" err="1" smtClean="0"/>
                        <a:t>Baru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Pemutakhiran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Surat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Minat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Persetujuan</a:t>
                      </a:r>
                      <a:r>
                        <a:rPr lang="en-US" sz="1400" baseline="0" dirty="0" smtClean="0"/>
                        <a:t> DPRD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RKA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SK Pokja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Rekomendasi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Provinsi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Jawa</a:t>
                      </a:r>
                      <a:r>
                        <a:rPr lang="en-US" sz="1400" dirty="0" smtClean="0"/>
                        <a:t> Barat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13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3994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Kepulauan</a:t>
                      </a:r>
                      <a:r>
                        <a:rPr lang="en-US" sz="1400" baseline="0" dirty="0" smtClean="0"/>
                        <a:t> Bangka Belitung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Aceh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Jawa</a:t>
                      </a:r>
                      <a:r>
                        <a:rPr lang="en-US" sz="1400" dirty="0" smtClean="0"/>
                        <a:t> Tengah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Jawa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Timur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18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NTB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8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9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v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Kepulauan</a:t>
                      </a:r>
                      <a:r>
                        <a:rPr lang="en-US" sz="1400" baseline="0" dirty="0" smtClean="0"/>
                        <a:t> Riau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112</a:t>
                      </a:r>
                      <a:endParaRPr lang="en-US" sz="1400" b="1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57</a:t>
                      </a:r>
                      <a:endParaRPr lang="en-US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32</a:t>
                      </a:r>
                      <a:endParaRPr lang="en-US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r>
                        <a:rPr lang="id-ID" sz="1400" b="1" dirty="0" smtClean="0"/>
                        <a:t>9</a:t>
                      </a:r>
                      <a:endParaRPr lang="en-US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46</a:t>
                      </a:r>
                      <a:endParaRPr lang="en-US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5</a:t>
                      </a:r>
                      <a:endParaRPr lang="en-US" sz="1400" b="1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8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 program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 lvl="1"/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“</a:t>
            </a:r>
            <a:r>
              <a:rPr lang="en-US" dirty="0" err="1" smtClean="0"/>
              <a:t>konvensional</a:t>
            </a:r>
            <a:r>
              <a:rPr lang="en-US" dirty="0" smtClean="0"/>
              <a:t>”,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dana-dana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lain: Dana </a:t>
            </a:r>
            <a:r>
              <a:rPr lang="en-US" dirty="0" err="1" smtClean="0"/>
              <a:t>Desa</a:t>
            </a:r>
            <a:r>
              <a:rPr lang="en-US" dirty="0" smtClean="0"/>
              <a:t>, DAK</a:t>
            </a:r>
          </a:p>
          <a:p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mengawal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DAK </a:t>
            </a:r>
            <a:r>
              <a:rPr lang="en-US" dirty="0" err="1" smtClean="0"/>
              <a:t>Sanitasi</a:t>
            </a:r>
            <a:r>
              <a:rPr lang="en-US" dirty="0" smtClean="0"/>
              <a:t> (</a:t>
            </a:r>
            <a:r>
              <a:rPr lang="en-US" dirty="0" err="1" smtClean="0"/>
              <a:t>penyerapan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21</a:t>
            </a:r>
            <a:r>
              <a:rPr lang="en-US" dirty="0" smtClean="0"/>
              <a:t>%)</a:t>
            </a:r>
            <a:endParaRPr lang="id-ID" dirty="0" smtClean="0"/>
          </a:p>
          <a:p>
            <a:r>
              <a:rPr lang="id-ID" dirty="0" smtClean="0"/>
              <a:t>Pokja Provinsi mengalokasikan dana operasional pokja untuk dapat melaksanakan perannya dalam kegiatan PPSP : Kick off Provinsi, Lokakarya MPS, Penjaminan Kualitas, Monitoring dan Evaluasi, dll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7816"/>
            <a:ext cx="9144000" cy="108779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algn="ctr" defTabSz="410751" latinLnBrk="1" hangingPunct="0"/>
            <a:endParaRPr lang="en-US" sz="6600" dirty="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5" name="Shape 38"/>
          <p:cNvSpPr txBox="1">
            <a:spLocks/>
          </p:cNvSpPr>
          <p:nvPr/>
        </p:nvSpPr>
        <p:spPr>
          <a:xfrm>
            <a:off x="669726" y="205948"/>
            <a:ext cx="7804548" cy="62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584200">
              <a:defRPr sz="59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/>
            </a:pPr>
            <a:r>
              <a:rPr lang="fi-FI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Tindak Lanjut </a:t>
            </a:r>
            <a:r>
              <a:rPr lang="fi-FI" sz="4000" b="1" dirty="0" smtClean="0">
                <a:solidFill>
                  <a:prstClr val="white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- </a:t>
            </a:r>
            <a:r>
              <a:rPr lang="fi-FI" sz="2800" b="1" dirty="0">
                <a:solidFill>
                  <a:prstClr val="white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3</a:t>
            </a:r>
            <a:r>
              <a:rPr lang="fi-FI" sz="2800" b="1" dirty="0" smtClean="0">
                <a:solidFill>
                  <a:prstClr val="white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/3</a:t>
            </a:r>
            <a:endParaRPr lang="fi-FI" sz="4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ndara" panose="020E0502030303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205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Sekretariat</a:t>
            </a:r>
            <a:r>
              <a:rPr lang="en-US" dirty="0" smtClean="0"/>
              <a:t> PMU : </a:t>
            </a:r>
          </a:p>
          <a:p>
            <a:pPr lvl="1"/>
            <a:r>
              <a:rPr lang="en-US" dirty="0" smtClean="0"/>
              <a:t>Email : </a:t>
            </a:r>
            <a:r>
              <a:rPr lang="en-US" dirty="0" smtClean="0">
                <a:hlinkClick r:id="rId2"/>
              </a:rPr>
              <a:t>sekretariatpmu@yahoo.com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telp</a:t>
            </a:r>
            <a:r>
              <a:rPr lang="en-US" dirty="0" smtClean="0"/>
              <a:t> : 021-31903909</a:t>
            </a:r>
          </a:p>
          <a:p>
            <a:pPr lvl="1"/>
            <a:r>
              <a:rPr lang="en-US" dirty="0" smtClean="0"/>
              <a:t>Fax : 021 - 3924113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6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3856334"/>
            <a:ext cx="9144000" cy="108779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algn="ctr" defTabSz="410751" latinLnBrk="1" hangingPunct="0"/>
            <a:endParaRPr lang="en-US" sz="6600" dirty="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5" name="Shape 38"/>
          <p:cNvSpPr txBox="1">
            <a:spLocks/>
          </p:cNvSpPr>
          <p:nvPr/>
        </p:nvSpPr>
        <p:spPr>
          <a:xfrm>
            <a:off x="669726" y="4054466"/>
            <a:ext cx="7804548" cy="62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584200">
              <a:defRPr sz="59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/>
            </a:pPr>
            <a:r>
              <a:rPr lang="fi-FI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Terima kasih</a:t>
            </a:r>
            <a:endParaRPr lang="fi-FI" sz="4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ndara" panose="020E0502030303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108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1415"/>
            <a:ext cx="9144000" cy="70413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algn="ctr" defTabSz="410751" latinLnBrk="1" hangingPunct="0"/>
            <a:endParaRPr lang="en-US" sz="1700" dirty="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5" name="Shape 38"/>
          <p:cNvSpPr txBox="1">
            <a:spLocks/>
          </p:cNvSpPr>
          <p:nvPr/>
        </p:nvSpPr>
        <p:spPr>
          <a:xfrm>
            <a:off x="666212" y="65275"/>
            <a:ext cx="7804548" cy="62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584200">
              <a:defRPr sz="59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/>
            </a:pPr>
            <a:r>
              <a:rPr lang="fi-FI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Monitoring dan Evaluasi</a:t>
            </a:r>
            <a:endParaRPr lang="fi-FI" sz="28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ndara" panose="020E0502030303020204" pitchFamily="34" charset="0"/>
              <a:cs typeface="Helvetica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61456" y="2226595"/>
            <a:ext cx="2992213" cy="669001"/>
          </a:xfrm>
          <a:prstGeom prst="roundRect">
            <a:avLst>
              <a:gd name="adj" fmla="val 10987"/>
            </a:avLst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algn="ctr" defTabSz="273050"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Monitoring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perencanaan</a:t>
            </a:r>
            <a:endParaRPr lang="id-ID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661454" y="4936660"/>
            <a:ext cx="2992213" cy="669001"/>
          </a:xfrm>
          <a:prstGeom prst="roundRect">
            <a:avLst>
              <a:gd name="adj" fmla="val 10987"/>
            </a:avLst>
          </a:prstGeom>
          <a:solidFill>
            <a:srgbClr val="FFFFFF">
              <a:alpha val="31000"/>
            </a:srgb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algn="ctr" defTabSz="273050">
              <a:spcAft>
                <a:spcPts val="600"/>
              </a:spcAf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Monitoring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performa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sarana</a:t>
            </a:r>
            <a:endParaRPr lang="id-ID" sz="1600" dirty="0">
              <a:solidFill>
                <a:schemeClr val="bg1">
                  <a:lumMod val="6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02244" y="2226595"/>
            <a:ext cx="3973111" cy="1152709"/>
          </a:xfrm>
          <a:prstGeom prst="roundRect">
            <a:avLst>
              <a:gd name="adj" fmla="val 8712"/>
            </a:avLst>
          </a:prstGeom>
          <a:solidFill>
            <a:srgbClr val="FFFF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defTabSz="273050">
              <a:spcAft>
                <a:spcPts val="60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Progres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penyusunan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BPS, SSK, MPS:</a:t>
            </a: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Berjalan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baik</a:t>
            </a:r>
            <a:endParaRPr lang="en-US" sz="16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Menjadi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mekanisme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Helvetica"/>
                <a:cs typeface="Helvetica"/>
              </a:rPr>
              <a:t>peer-pressure</a:t>
            </a:r>
            <a:endParaRPr lang="id-ID" sz="1600" i="1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02242" y="3591340"/>
            <a:ext cx="3973111" cy="1093300"/>
          </a:xfrm>
          <a:prstGeom prst="roundRect">
            <a:avLst>
              <a:gd name="adj" fmla="val 12674"/>
            </a:avLst>
          </a:prstGeom>
          <a:solidFill>
            <a:srgbClr val="FFFF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defTabSz="273050"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Tools QA :</a:t>
            </a: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Form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kontrol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kualitas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dokumen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perencanaan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: BPS/SSK/MPS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661454" y="3140761"/>
            <a:ext cx="2992213" cy="1543878"/>
          </a:xfrm>
          <a:prstGeom prst="roundRect">
            <a:avLst>
              <a:gd name="adj" fmla="val 6695"/>
            </a:avLst>
          </a:prstGeom>
          <a:solidFill>
            <a:srgbClr val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algn="ctr" defTabSz="273050">
              <a:spcAft>
                <a:spcPts val="600"/>
              </a:spcAft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Monitoring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penganggaran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dan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 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realisasi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anggaran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/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pembangunan</a:t>
            </a:r>
            <a:endParaRPr lang="id-ID" sz="1600" dirty="0">
              <a:solidFill>
                <a:schemeClr val="bg1">
                  <a:lumMod val="75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5627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1415"/>
            <a:ext cx="9144000" cy="70413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algn="ctr" defTabSz="410751" latinLnBrk="1" hangingPunct="0"/>
            <a:endParaRPr lang="en-US" sz="1700" dirty="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5" name="Shape 38"/>
          <p:cNvSpPr txBox="1">
            <a:spLocks/>
          </p:cNvSpPr>
          <p:nvPr/>
        </p:nvSpPr>
        <p:spPr>
          <a:xfrm>
            <a:off x="669726" y="65275"/>
            <a:ext cx="7804548" cy="62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584200">
              <a:defRPr sz="59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/>
            </a:pPr>
            <a:r>
              <a:rPr lang="fi-FI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Monitoring dan Evaluasi</a:t>
            </a:r>
            <a:endParaRPr lang="fi-FI" sz="28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ndara" panose="020E0502030303020204" pitchFamily="34" charset="0"/>
              <a:cs typeface="Helvetica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61456" y="2226595"/>
            <a:ext cx="2992213" cy="669001"/>
          </a:xfrm>
          <a:prstGeom prst="roundRect">
            <a:avLst>
              <a:gd name="adj" fmla="val 10987"/>
            </a:avLst>
          </a:prstGeom>
          <a:solidFill>
            <a:srgbClr val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algn="ctr" defTabSz="273050">
              <a:spcAft>
                <a:spcPts val="600"/>
              </a:spcAf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Monitoring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perencanaan</a:t>
            </a:r>
            <a:endParaRPr lang="id-ID" sz="1600" dirty="0">
              <a:solidFill>
                <a:schemeClr val="bg1">
                  <a:lumMod val="6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661454" y="4936660"/>
            <a:ext cx="2992213" cy="669001"/>
          </a:xfrm>
          <a:prstGeom prst="roundRect">
            <a:avLst>
              <a:gd name="adj" fmla="val 10987"/>
            </a:avLst>
          </a:prstGeom>
          <a:solidFill>
            <a:srgbClr val="FFFFFF">
              <a:alpha val="31000"/>
            </a:srgb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algn="ctr" defTabSz="273050">
              <a:spcAft>
                <a:spcPts val="600"/>
              </a:spcAf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Monitoring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performa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sarana</a:t>
            </a:r>
            <a:endParaRPr lang="id-ID" sz="1600" dirty="0">
              <a:solidFill>
                <a:schemeClr val="bg1">
                  <a:lumMod val="6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02244" y="2226596"/>
            <a:ext cx="3973111" cy="914165"/>
          </a:xfrm>
          <a:prstGeom prst="roundRect">
            <a:avLst>
              <a:gd name="adj" fmla="val 8712"/>
            </a:avLst>
          </a:prstGeom>
          <a:solidFill>
            <a:srgbClr val="FFFF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defTabSz="273050">
              <a:spcAft>
                <a:spcPts val="60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Jumlah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proporsi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anggaran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sanitasi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:</a:t>
            </a: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76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kab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kota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(2010-2013)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02244" y="4684639"/>
            <a:ext cx="3973111" cy="1874723"/>
          </a:xfrm>
          <a:prstGeom prst="roundRect">
            <a:avLst>
              <a:gd name="adj" fmla="val 4471"/>
            </a:avLst>
          </a:prstGeom>
          <a:solidFill>
            <a:srgbClr val="FFFF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defTabSz="273050">
              <a:spcAft>
                <a:spcPts val="60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Mengapa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monitoring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anggaran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:</a:t>
            </a: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Melihat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Helvetica"/>
                <a:cs typeface="Helvetica"/>
              </a:rPr>
              <a:t>kemajuan</a:t>
            </a:r>
            <a:r>
              <a:rPr lang="en-US" sz="1600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Helvetica"/>
                <a:cs typeface="Helvetica"/>
              </a:rPr>
              <a:t>penganggaran</a:t>
            </a:r>
            <a:r>
              <a:rPr lang="en-US" sz="1600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Helvetica"/>
                <a:cs typeface="Helvetica"/>
              </a:rPr>
              <a:t>sanitasi</a:t>
            </a:r>
            <a:r>
              <a:rPr lang="en-US" sz="1600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indikasi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komitmen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prioritas</a:t>
            </a:r>
            <a:endParaRPr lang="en-US" sz="16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Melihat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tingkat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implementasi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SSK/MPS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661454" y="3140761"/>
            <a:ext cx="2992213" cy="1543878"/>
          </a:xfrm>
          <a:prstGeom prst="roundRect">
            <a:avLst>
              <a:gd name="adj" fmla="val 6695"/>
            </a:avLst>
          </a:prstGeom>
          <a:solidFill>
            <a:srgbClr val="FFFFFF"/>
          </a:solidFill>
          <a:ln w="381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algn="ctr" defTabSz="273050"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Monitoring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penganggaran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Helvetica"/>
                <a:cs typeface="Helvetica"/>
              </a:rPr>
              <a:t>realisasi</a:t>
            </a:r>
            <a:r>
              <a:rPr lang="en-US" sz="1600" dirty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Helvetica"/>
                <a:cs typeface="Helvetica"/>
              </a:rPr>
              <a:t>anggaran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/ </a:t>
            </a:r>
            <a:r>
              <a:rPr lang="en-US" sz="1600" dirty="0" err="1" smtClean="0">
                <a:solidFill>
                  <a:srgbClr val="000000"/>
                </a:solidFill>
                <a:latin typeface="Helvetica"/>
                <a:cs typeface="Helvetica"/>
              </a:rPr>
              <a:t>pembangunan</a:t>
            </a:r>
            <a:endParaRPr lang="id-ID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02244" y="3379645"/>
            <a:ext cx="3973111" cy="1093300"/>
          </a:xfrm>
          <a:prstGeom prst="roundRect">
            <a:avLst>
              <a:gd name="adj" fmla="val 12674"/>
            </a:avLst>
          </a:prstGeom>
          <a:solidFill>
            <a:srgbClr val="FFFF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defTabSz="273050">
              <a:spcAft>
                <a:spcPts val="60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Penyusunan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RPJMD, RKPD:</a:t>
            </a: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Mekanisme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internal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daerah</a:t>
            </a:r>
            <a:endParaRPr lang="en-US" sz="16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Pokja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mengawal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indikator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sanitasi</a:t>
            </a:r>
            <a:endParaRPr lang="en-US" sz="160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648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1415"/>
            <a:ext cx="9144000" cy="70413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algn="ctr" defTabSz="410751" latinLnBrk="1" hangingPunct="0"/>
            <a:endParaRPr lang="en-US" sz="1700" dirty="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5" name="Shape 38"/>
          <p:cNvSpPr txBox="1">
            <a:spLocks/>
          </p:cNvSpPr>
          <p:nvPr/>
        </p:nvSpPr>
        <p:spPr>
          <a:xfrm>
            <a:off x="669726" y="65275"/>
            <a:ext cx="7804548" cy="62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584200">
              <a:defRPr sz="59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/>
            </a:pPr>
            <a:r>
              <a:rPr lang="fi-FI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Monitoring dan Evaluasi</a:t>
            </a:r>
            <a:endParaRPr lang="fi-FI" sz="28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ndara" panose="020E0502030303020204" pitchFamily="34" charset="0"/>
              <a:cs typeface="Helvetica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61456" y="2226595"/>
            <a:ext cx="2992213" cy="669001"/>
          </a:xfrm>
          <a:prstGeom prst="roundRect">
            <a:avLst>
              <a:gd name="adj" fmla="val 10987"/>
            </a:avLst>
          </a:prstGeom>
          <a:solidFill>
            <a:srgbClr val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algn="ctr" defTabSz="273050">
              <a:spcAft>
                <a:spcPts val="600"/>
              </a:spcAft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Monitoring 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perencanaan</a:t>
            </a:r>
            <a:endParaRPr lang="id-ID" sz="1600" dirty="0">
              <a:solidFill>
                <a:schemeClr val="bg1">
                  <a:lumMod val="6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661454" y="4936660"/>
            <a:ext cx="2992213" cy="669001"/>
          </a:xfrm>
          <a:prstGeom prst="roundRect">
            <a:avLst>
              <a:gd name="adj" fmla="val 1098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algn="ctr" defTabSz="273050"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Monitoring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performa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sarana</a:t>
            </a:r>
            <a:endParaRPr lang="id-ID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02244" y="2226595"/>
            <a:ext cx="3973111" cy="3379065"/>
          </a:xfrm>
          <a:prstGeom prst="roundRect">
            <a:avLst>
              <a:gd name="adj" fmla="val 4311"/>
            </a:avLst>
          </a:prstGeom>
          <a:solidFill>
            <a:srgbClr val="FFFF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defTabSz="273050">
              <a:spcAft>
                <a:spcPts val="60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Kondisi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sarana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terbangun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:</a:t>
            </a: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Hanya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berkinerja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baik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menghasilkan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akses</a:t>
            </a:r>
            <a:endParaRPr lang="en-US" sz="16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Memperlihatkan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koordinasi</a:t>
            </a:r>
            <a:endParaRPr lang="en-US" sz="16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Memperlihatkan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perencanaan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komprehensif</a:t>
            </a:r>
            <a:endParaRPr lang="en-US" sz="16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285750" lvl="4" indent="-285750" defTabSz="273050">
              <a:spcAft>
                <a:spcPts val="600"/>
              </a:spcAft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Input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balik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untuk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perencanaan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dan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penganggaran</a:t>
            </a:r>
            <a:endParaRPr lang="en-US" sz="160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661454" y="3140761"/>
            <a:ext cx="2992213" cy="1543878"/>
          </a:xfrm>
          <a:prstGeom prst="roundRect">
            <a:avLst>
              <a:gd name="adj" fmla="val 6695"/>
            </a:avLst>
          </a:prstGeom>
          <a:solidFill>
            <a:srgbClr val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4" indent="1588" algn="ctr" defTabSz="273050">
              <a:spcAft>
                <a:spcPts val="600"/>
              </a:spcAft>
            </a:pP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Monitoring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penganggaran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dan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  </a:t>
            </a:r>
            <a:r>
              <a:rPr lang="en-US" sz="1600" dirty="0" err="1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realisasi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anggaran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/ </a:t>
            </a:r>
            <a:r>
              <a:rPr lang="en-US" sz="1600" dirty="0" err="1" smtClean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pembangunan</a:t>
            </a:r>
            <a:endParaRPr lang="id-ID" sz="1600" dirty="0">
              <a:solidFill>
                <a:schemeClr val="bg1">
                  <a:lumMod val="75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347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666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target </a:t>
            </a:r>
            <a:r>
              <a:rPr lang="en-US" dirty="0" smtClean="0"/>
              <a:t>UA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lvl="1"/>
            <a:r>
              <a:rPr lang="en-US" dirty="0" err="1" smtClean="0"/>
              <a:t>Identifikasi</a:t>
            </a:r>
            <a:r>
              <a:rPr lang="en-US" dirty="0" smtClean="0"/>
              <a:t> target </a:t>
            </a:r>
            <a:r>
              <a:rPr lang="en-US" dirty="0" err="1" smtClean="0"/>
              <a:t>dalam</a:t>
            </a:r>
            <a:r>
              <a:rPr lang="en-US" dirty="0" smtClean="0"/>
              <a:t> SSK </a:t>
            </a:r>
            <a:r>
              <a:rPr lang="en-US" dirty="0" smtClean="0">
                <a:sym typeface="Wingdings" panose="05000000000000000000" pitchFamily="2" charset="2"/>
              </a:rPr>
              <a:t> cross check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target </a:t>
            </a:r>
            <a:r>
              <a:rPr lang="en-US" dirty="0" err="1" smtClean="0">
                <a:sym typeface="Wingdings" panose="05000000000000000000" pitchFamily="2" charset="2"/>
              </a:rPr>
              <a:t>provinsi</a:t>
            </a:r>
            <a:endParaRPr lang="en-US" dirty="0" smtClean="0"/>
          </a:p>
          <a:p>
            <a:r>
              <a:rPr lang="en-US" dirty="0" err="1" smtClean="0"/>
              <a:t>Provinsi</a:t>
            </a:r>
            <a:r>
              <a:rPr lang="en-US" dirty="0" smtClean="0"/>
              <a:t> monitor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kab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endParaRPr lang="en-US" dirty="0" smtClean="0"/>
          </a:p>
          <a:p>
            <a:pPr lvl="1"/>
            <a:r>
              <a:rPr lang="en-US" dirty="0" err="1" smtClean="0"/>
              <a:t>Perencanaan</a:t>
            </a:r>
            <a:r>
              <a:rPr lang="en-US" dirty="0" smtClean="0"/>
              <a:t>: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lvl="1"/>
            <a:r>
              <a:rPr lang="en-US" dirty="0" err="1" smtClean="0"/>
              <a:t>Penganggaran</a:t>
            </a:r>
            <a:r>
              <a:rPr lang="en-US" dirty="0" smtClean="0"/>
              <a:t>: </a:t>
            </a:r>
          </a:p>
          <a:p>
            <a:pPr lvl="2"/>
            <a:r>
              <a:rPr lang="en-US" dirty="0" err="1" smtClean="0"/>
              <a:t>internalisasi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musrenbang</a:t>
            </a:r>
            <a:endParaRPr lang="en-US" dirty="0" smtClean="0"/>
          </a:p>
          <a:p>
            <a:pPr lvl="2"/>
            <a:r>
              <a:rPr lang="en-US" dirty="0" smtClean="0"/>
              <a:t>“marketing” SSK</a:t>
            </a:r>
          </a:p>
          <a:p>
            <a:pPr lvl="1"/>
            <a:r>
              <a:rPr lang="en-US" dirty="0" smtClean="0"/>
              <a:t>Performa </a:t>
            </a:r>
            <a:r>
              <a:rPr lang="en-US" dirty="0" err="1" smtClean="0"/>
              <a:t>sarana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7816"/>
            <a:ext cx="9144000" cy="108779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algn="ctr" defTabSz="410751" latinLnBrk="1" hangingPunct="0"/>
            <a:endParaRPr lang="en-US" sz="6600" dirty="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5" name="Shape 38"/>
          <p:cNvSpPr txBox="1">
            <a:spLocks/>
          </p:cNvSpPr>
          <p:nvPr/>
        </p:nvSpPr>
        <p:spPr>
          <a:xfrm>
            <a:off x="669726" y="205948"/>
            <a:ext cx="7804548" cy="62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584200">
              <a:defRPr sz="59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/>
            </a:pPr>
            <a:r>
              <a:rPr lang="fi-FI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Tindak Lanjut - </a:t>
            </a:r>
            <a:r>
              <a:rPr lang="fi-FI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1/3</a:t>
            </a:r>
            <a:endParaRPr lang="fi-FI" sz="4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ndara" panose="020E0502030303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847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318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Penjaringan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teridentifikasi</a:t>
            </a:r>
            <a:r>
              <a:rPr lang="en-US" dirty="0" smtClean="0"/>
              <a:t> </a:t>
            </a:r>
            <a:r>
              <a:rPr lang="en-US" u="sng" dirty="0" smtClean="0"/>
              <a:t>+</a:t>
            </a:r>
            <a:r>
              <a:rPr lang="en-US" dirty="0" smtClean="0"/>
              <a:t> </a:t>
            </a:r>
            <a:r>
              <a:rPr lang="id-ID" dirty="0" smtClean="0"/>
              <a:t>4</a:t>
            </a:r>
            <a:r>
              <a:rPr lang="en-US" dirty="0" smtClean="0"/>
              <a:t>0</a:t>
            </a:r>
            <a:r>
              <a:rPr lang="en-US" dirty="0" smtClean="0"/>
              <a:t>% </a:t>
            </a:r>
            <a:r>
              <a:rPr lang="en-US" dirty="0" err="1" smtClean="0"/>
              <a:t>dari</a:t>
            </a:r>
            <a:r>
              <a:rPr lang="en-US" dirty="0" smtClean="0"/>
              <a:t> target </a:t>
            </a:r>
            <a:r>
              <a:rPr lang="en-US" dirty="0" err="1" smtClean="0"/>
              <a:t>peserta</a:t>
            </a:r>
            <a:r>
              <a:rPr lang="en-US" dirty="0" smtClean="0"/>
              <a:t> 2016</a:t>
            </a:r>
          </a:p>
          <a:p>
            <a:pPr lvl="1"/>
            <a:r>
              <a:rPr lang="en-US" dirty="0" err="1" smtClean="0"/>
              <a:t>Penyusulan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: </a:t>
            </a:r>
            <a:r>
              <a:rPr lang="id-ID" dirty="0" smtClean="0"/>
              <a:t>13 November 2015</a:t>
            </a:r>
            <a:endParaRPr lang="en-US" dirty="0" smtClean="0"/>
          </a:p>
          <a:p>
            <a:pPr lvl="1"/>
            <a:r>
              <a:rPr lang="en-US" dirty="0" err="1" smtClean="0"/>
              <a:t>Berkoordinasi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Sekretariat</a:t>
            </a:r>
            <a:r>
              <a:rPr lang="en-US" dirty="0" smtClean="0"/>
              <a:t> PMU PPSP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0" y="7816"/>
            <a:ext cx="9144000" cy="108779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algn="ctr" defTabSz="410751" latinLnBrk="1" hangingPunct="0"/>
            <a:endParaRPr lang="en-US" sz="6600" dirty="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5" name="Shape 38"/>
          <p:cNvSpPr txBox="1">
            <a:spLocks/>
          </p:cNvSpPr>
          <p:nvPr/>
        </p:nvSpPr>
        <p:spPr>
          <a:xfrm>
            <a:off x="669726" y="205948"/>
            <a:ext cx="7804548" cy="62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584200">
              <a:defRPr sz="5900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/>
            </a:pPr>
            <a:r>
              <a:rPr lang="fi-FI" sz="4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Tindak Lanjut </a:t>
            </a:r>
            <a:r>
              <a:rPr lang="fi-FI" sz="4000" b="1" dirty="0">
                <a:solidFill>
                  <a:prstClr val="white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- </a:t>
            </a:r>
            <a:r>
              <a:rPr lang="fi-FI" sz="2800" b="1" dirty="0" smtClean="0">
                <a:solidFill>
                  <a:prstClr val="white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ndara" panose="020E0502030303020204" pitchFamily="34" charset="0"/>
                <a:cs typeface="Helvetica"/>
              </a:rPr>
              <a:t>2/3</a:t>
            </a:r>
            <a:endParaRPr lang="fi-FI" sz="4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ndara" panose="020E0502030303020204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944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1024" y="958102"/>
          <a:ext cx="8925485" cy="4999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000"/>
                <a:gridCol w="1421829"/>
                <a:gridCol w="444818"/>
                <a:gridCol w="2081112"/>
                <a:gridCol w="561318"/>
                <a:gridCol w="721501"/>
                <a:gridCol w="807231"/>
                <a:gridCol w="531592"/>
                <a:gridCol w="968675"/>
                <a:gridCol w="1154409"/>
              </a:tblGrid>
              <a:tr h="44343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No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Provinsi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Kabupaten/Kota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Surat Minat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Persetujuan DPRD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Rekomendasi Provinsi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u="none" strike="noStrike">
                          <a:effectLst/>
                        </a:rPr>
                        <a:t>SK/Draft Pokja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RKA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Keterangan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035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Sumatera Utara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effectLst/>
                        </a:rPr>
                        <a:t>Kota Tanjung Balai</a:t>
                      </a:r>
                      <a:endParaRPr lang="id-ID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0353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effectLst/>
                        </a:rPr>
                        <a:t>Kota Medan</a:t>
                      </a:r>
                      <a:endParaRPr lang="id-ID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0353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effectLst/>
                        </a:rPr>
                        <a:t>Kota Binjai</a:t>
                      </a:r>
                      <a:endParaRPr lang="id-ID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0353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effectLst/>
                        </a:rPr>
                        <a:t>Kota Pematang Siantar</a:t>
                      </a:r>
                      <a:endParaRPr lang="id-ID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0353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effectLst/>
                        </a:rPr>
                        <a:t>Kabupaten Toba Samosir</a:t>
                      </a:r>
                      <a:endParaRPr lang="id-ID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1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0353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effectLst/>
                        </a:rPr>
                        <a:t>Kabupaten Karo</a:t>
                      </a:r>
                      <a:endParaRPr lang="id-ID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0353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Deli Serdang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67164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effectLst/>
                        </a:rPr>
                        <a:t>Kabupaten Tapanuli Selatan</a:t>
                      </a:r>
                      <a:endParaRPr lang="id-ID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6716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Simalungun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1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6716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Kota Gunung Sitoli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9752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Mandailing Natal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6716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Nias Selatan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6716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Pakpak Bharat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4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73525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Labuhanbatu Selatan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1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1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3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 Tidak teridentifikasi untuk EHRA; RKA  tahun 2015</a:t>
                      </a:r>
                      <a:endParaRPr lang="id-ID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6716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Nias Utara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6716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Nias Barat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16716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Batu Bara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1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50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0597" y="927844"/>
          <a:ext cx="8985998" cy="4982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374"/>
                <a:gridCol w="1418008"/>
                <a:gridCol w="443622"/>
                <a:gridCol w="2075520"/>
                <a:gridCol w="644309"/>
                <a:gridCol w="733080"/>
                <a:gridCol w="776567"/>
                <a:gridCol w="655544"/>
                <a:gridCol w="855667"/>
                <a:gridCol w="1151307"/>
              </a:tblGrid>
              <a:tr h="57037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No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Provinsi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Kabupaten/Kota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Surat Minat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Persetujuan DPRD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Rekomendasi Provinsi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u="none" strike="noStrike">
                          <a:effectLst/>
                        </a:rPr>
                        <a:t>SK/Draft Pokja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RKA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Keterangan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1512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2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Bali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Badung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Klungkung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Jembrana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3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Bangli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3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Nusa Tenggara Timur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Manggarai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Rote Ndao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Sumba Barat Daya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Manggarai Timur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Sumba Timur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Timor Tengah Selatan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Belu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Alor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Lembata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1512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Ngada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09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0599" y="927848"/>
          <a:ext cx="8996084" cy="4992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843"/>
                <a:gridCol w="1433075"/>
                <a:gridCol w="448337"/>
                <a:gridCol w="2097574"/>
                <a:gridCol w="565758"/>
                <a:gridCol w="696728"/>
                <a:gridCol w="816909"/>
                <a:gridCol w="584948"/>
                <a:gridCol w="954372"/>
                <a:gridCol w="1163540"/>
              </a:tblGrid>
              <a:tr h="37250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No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Provinsi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Kabupaten/Kota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Surat Minat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Persetujuan DPRD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Rekomendasi Provinsi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u="none" strike="noStrike">
                          <a:effectLst/>
                        </a:rPr>
                        <a:t>SK/Draft Pokja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RKA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Keterangan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4216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4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Sulawesi Selatan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Kota Makassar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Studi EHRA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Kepulauan Selayar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2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Sinjai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2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Soppeng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7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Takalar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Gowa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2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Enrekang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5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Luwu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5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Toraja Utara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 smtClean="0">
                          <a:effectLst/>
                        </a:rPr>
                        <a:t>5`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Sulawesi Utara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Kepulauan Sangihe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Siau Tagulandang Biaro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Minahasa Tenggara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7250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Bolaang Mongondow Selatan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Kota Kotamobagu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Minahasa Utara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7250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Bolaang Mongondow Utara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Minahasa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421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Kota Tomohon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7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0597" y="927849"/>
          <a:ext cx="8975914" cy="4992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317"/>
                <a:gridCol w="1429862"/>
                <a:gridCol w="534416"/>
                <a:gridCol w="2005787"/>
                <a:gridCol w="564490"/>
                <a:gridCol w="778042"/>
                <a:gridCol w="867335"/>
                <a:gridCol w="675715"/>
                <a:gridCol w="725019"/>
                <a:gridCol w="1160931"/>
              </a:tblGrid>
              <a:tr h="654303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No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Provinsi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Kabupaten/Kota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Surat Minat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Persetujuan DPRD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Rekomendasi Provinsi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SK/Draft Pokja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RKA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Keterangan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6149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6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Sulawesi Barat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Update</a:t>
                      </a:r>
                      <a:endParaRPr lang="id-ID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Kabupaten Mamasa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6149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Update</a:t>
                      </a:r>
                      <a:endParaRPr lang="id-ID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Kabupaten Mamuju Utara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6149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Update</a:t>
                      </a:r>
                      <a:endParaRPr lang="id-ID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Kabupaten Majene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1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1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6149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Update</a:t>
                      </a:r>
                      <a:endParaRPr lang="id-ID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Kabupaten Polewali Mandar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6149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Baru</a:t>
                      </a:r>
                      <a:endParaRPr lang="id-ID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Kabupaten Mamuju Tengah</a:t>
                      </a:r>
                      <a:endParaRPr lang="id-ID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1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1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1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1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>
                          <a:effectLst/>
                        </a:rPr>
                        <a:t>DPA Tahun 2015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61493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7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Sulawesi Tengah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Update</a:t>
                      </a:r>
                      <a:endParaRPr lang="id-ID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Kabupaten Poso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1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614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8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Sulawesi Tenggara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Update</a:t>
                      </a:r>
                      <a:endParaRPr lang="id-ID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Kota Bau-Bau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6149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Update</a:t>
                      </a:r>
                      <a:endParaRPr lang="id-ID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Kabupaten Wakatobi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6149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Update</a:t>
                      </a:r>
                      <a:endParaRPr lang="id-ID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Kabupaten Kolaka Utara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614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9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Gorontalo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Update</a:t>
                      </a:r>
                      <a:endParaRPr lang="id-ID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Kota Gorontalo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6149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Update</a:t>
                      </a:r>
                      <a:endParaRPr lang="id-ID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Kabupaten Gorontalo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6149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Update</a:t>
                      </a:r>
                      <a:endParaRPr lang="id-ID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u="none" strike="noStrike">
                          <a:effectLst/>
                        </a:rPr>
                        <a:t>Kabupaten Gorontalo Utara</a:t>
                      </a:r>
                      <a:endParaRPr lang="id-ID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 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1" u="none" strike="noStrike" dirty="0">
                          <a:effectLst/>
                        </a:rPr>
                        <a:t> 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90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1023" y="958101"/>
          <a:ext cx="8935571" cy="4951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154"/>
                <a:gridCol w="1431468"/>
                <a:gridCol w="447834"/>
                <a:gridCol w="2095222"/>
                <a:gridCol w="565124"/>
                <a:gridCol w="752514"/>
                <a:gridCol w="907676"/>
                <a:gridCol w="625289"/>
                <a:gridCol w="764055"/>
                <a:gridCol w="1162235"/>
              </a:tblGrid>
              <a:tr h="4803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No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Provinsi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Kabupaten/Kota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Surat Minat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Persetujuan DPRD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Rekomendasi Provinsi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u="none" strike="noStrike">
                          <a:effectLst/>
                        </a:rPr>
                        <a:t>SK/Draft Pokja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RKA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Keterangan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6537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10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Kalimantan Selatan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Hulu Sungai Selatan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DPA 2015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68997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Tapin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2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SK Pokja Belum ditandatangani oleh Bupati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43786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Hulu Sungai Tengah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Studi EHRA DPA Tahun 2015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6537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Tabalong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2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68997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effectLst/>
                        </a:rPr>
                        <a:t>Kota Banjarbaru</a:t>
                      </a:r>
                      <a:endParaRPr lang="id-ID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2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SK Pokja belum ditandatangani oleh Walikota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6537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effectLst/>
                        </a:rPr>
                        <a:t>Kabupaten Hulu Sungai Utara</a:t>
                      </a:r>
                      <a:endParaRPr lang="id-ID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6537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Kalimantan Barat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effectLst/>
                        </a:rPr>
                        <a:t>Kabupaten Pontianak</a:t>
                      </a:r>
                      <a:endParaRPr lang="id-ID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6537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12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Kalimantan Tengah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Sukamara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653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13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Kalimantan Timur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Kota Samarinda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6537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Berau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2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6537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14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Kalimantan Utara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Kota Tarakan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6537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Tana Tidung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6537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Malinau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67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0940" y="927848"/>
          <a:ext cx="8955742" cy="3297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790"/>
                <a:gridCol w="1426649"/>
                <a:gridCol w="446326"/>
                <a:gridCol w="2088167"/>
                <a:gridCol w="563222"/>
                <a:gridCol w="768587"/>
                <a:gridCol w="806824"/>
                <a:gridCol w="655544"/>
                <a:gridCol w="808311"/>
                <a:gridCol w="1158322"/>
              </a:tblGrid>
              <a:tr h="60848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No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Provinsi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Kabupaten/Kota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Surat Minat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Persetujuan DPRD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Rekomendasi Provinsi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u="none" strike="noStrike">
                          <a:effectLst/>
                        </a:rPr>
                        <a:t>SK/Draft Pokja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RKA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Keterangan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3617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15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Maluku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Kota Ambon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3617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Maluku Tenggara Barat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4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3617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Maluku Barat Daya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3617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16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Maluku Utara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Halmahera Barat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3617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Halmahera Selatan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3617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Halmahera Utara</a:t>
                      </a:r>
                      <a:endParaRPr lang="id-ID" sz="11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3617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Update</a:t>
                      </a:r>
                      <a:endParaRPr lang="id-ID" sz="11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effectLst/>
                        </a:rPr>
                        <a:t>Kabupaten Halmehara Timur</a:t>
                      </a:r>
                      <a:endParaRPr lang="id-ID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33617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Taliabu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0939" y="4150687"/>
          <a:ext cx="8955742" cy="17290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651"/>
                <a:gridCol w="1425803"/>
                <a:gridCol w="446062"/>
                <a:gridCol w="2092240"/>
                <a:gridCol w="562887"/>
                <a:gridCol w="756014"/>
                <a:gridCol w="826994"/>
                <a:gridCol w="635373"/>
                <a:gridCol w="819083"/>
                <a:gridCol w="1157635"/>
              </a:tblGrid>
              <a:tr h="24397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 smtClean="0">
                          <a:effectLst/>
                        </a:rPr>
                        <a:t>17</a:t>
                      </a:r>
                      <a:endParaRPr lang="id-ID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Papua Barat</a:t>
                      </a:r>
                      <a:endParaRPr lang="id-ID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Kaimana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1215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Teluk Bintuni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1215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Sorong Selatan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1215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Maybrat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1215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Manokwari Selatan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1215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Pegunungan Arfak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1215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Teluk Wondama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  <a:tr h="21215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Baru</a:t>
                      </a:r>
                      <a:endParaRPr lang="id-ID" sz="11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100" b="1" u="none" strike="noStrike">
                          <a:effectLst/>
                        </a:rPr>
                        <a:t>Kabupaten Tambrauw</a:t>
                      </a:r>
                      <a:endParaRPr lang="id-ID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 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u="none" strike="noStrike" dirty="0">
                          <a:effectLst/>
                        </a:rPr>
                        <a:t> 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3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1109</Words>
  <Application>Microsoft Office PowerPoint</Application>
  <PresentationFormat>On-screen Show (4:3)</PresentationFormat>
  <Paragraphs>1167</Paragraphs>
  <Slides>20</Slides>
  <Notes>3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Candara</vt:lpstr>
      <vt:lpstr>Helvetica</vt:lpstr>
      <vt:lpstr>Helvetica Light</vt:lpstr>
      <vt:lpstr>Wingdings</vt:lpstr>
      <vt:lpstr>Office Theme</vt:lpstr>
      <vt:lpstr>WRAP UP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Kontak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Urban Sanitation Development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Bachtarudin Gunawan</dc:creator>
  <cp:lastModifiedBy>P3SDP-AP12NB1</cp:lastModifiedBy>
  <cp:revision>69</cp:revision>
  <dcterms:created xsi:type="dcterms:W3CDTF">2015-03-09T22:28:11Z</dcterms:created>
  <dcterms:modified xsi:type="dcterms:W3CDTF">2015-10-29T10:38:42Z</dcterms:modified>
</cp:coreProperties>
</file>